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75" r:id="rId4"/>
    <p:sldId id="276" r:id="rId5"/>
    <p:sldId id="273" r:id="rId6"/>
    <p:sldId id="272" r:id="rId7"/>
    <p:sldId id="277" r:id="rId8"/>
    <p:sldId id="257" r:id="rId9"/>
    <p:sldId id="278" r:id="rId10"/>
    <p:sldId id="271" r:id="rId11"/>
    <p:sldId id="299" r:id="rId12"/>
    <p:sldId id="298" r:id="rId13"/>
    <p:sldId id="283" r:id="rId14"/>
    <p:sldId id="280" r:id="rId15"/>
    <p:sldId id="281" r:id="rId16"/>
    <p:sldId id="282"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7" r:id="rId30"/>
    <p:sldId id="296" r:id="rId31"/>
    <p:sldId id="258" r:id="rId32"/>
    <p:sldId id="259" r:id="rId33"/>
    <p:sldId id="260" r:id="rId34"/>
    <p:sldId id="300" r:id="rId35"/>
    <p:sldId id="301" r:id="rId36"/>
    <p:sldId id="302" r:id="rId37"/>
    <p:sldId id="303" r:id="rId38"/>
    <p:sldId id="304" r:id="rId39"/>
    <p:sldId id="305" r:id="rId40"/>
    <p:sldId id="306" r:id="rId41"/>
    <p:sldId id="307" r:id="rId42"/>
    <p:sldId id="279" r:id="rId43"/>
    <p:sldId id="266" r:id="rId44"/>
    <p:sldId id="264" r:id="rId45"/>
    <p:sldId id="263" r:id="rId46"/>
    <p:sldId id="267" r:id="rId47"/>
    <p:sldId id="261" r:id="rId48"/>
    <p:sldId id="262" r:id="rId49"/>
    <p:sldId id="268" r:id="rId50"/>
    <p:sldId id="269" r:id="rId51"/>
    <p:sldId id="270" r:id="rId52"/>
    <p:sldId id="265" r:id="rId53"/>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82" autoAdjust="0"/>
    <p:restoredTop sz="94660"/>
  </p:normalViewPr>
  <p:slideViewPr>
    <p:cSldViewPr snapToGrid="0">
      <p:cViewPr varScale="1">
        <p:scale>
          <a:sx n="60" d="100"/>
          <a:sy n="60" d="100"/>
        </p:scale>
        <p:origin x="96" y="3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13/10/2019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3424439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13/10/2019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996093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13/10/2019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3206310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13/10/2019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92769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ECF1CC1E-52E1-4911-B4BD-6571D5EAC976}" type="datetimeFigureOut">
              <a:rPr lang="es-PE" smtClean="0"/>
              <a:t>13/10/2019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798003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ECF1CC1E-52E1-4911-B4BD-6571D5EAC976}" type="datetimeFigureOut">
              <a:rPr lang="es-PE" smtClean="0"/>
              <a:t>13/10/2019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54292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ECF1CC1E-52E1-4911-B4BD-6571D5EAC976}" type="datetimeFigureOut">
              <a:rPr lang="es-PE" smtClean="0"/>
              <a:t>13/10/2019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759261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ECF1CC1E-52E1-4911-B4BD-6571D5EAC976}" type="datetimeFigureOut">
              <a:rPr lang="es-PE" smtClean="0"/>
              <a:t>13/10/2019</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99221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ECF1CC1E-52E1-4911-B4BD-6571D5EAC976}" type="datetimeFigureOut">
              <a:rPr lang="es-PE" smtClean="0"/>
              <a:t>13/10/2019</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958935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ECF1CC1E-52E1-4911-B4BD-6571D5EAC976}" type="datetimeFigureOut">
              <a:rPr lang="es-PE" smtClean="0"/>
              <a:t>13/10/2019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726418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ECF1CC1E-52E1-4911-B4BD-6571D5EAC976}" type="datetimeFigureOut">
              <a:rPr lang="es-PE" smtClean="0"/>
              <a:t>13/10/2019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363267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F1CC1E-52E1-4911-B4BD-6571D5EAC976}" type="datetimeFigureOut">
              <a:rPr lang="es-PE" smtClean="0"/>
              <a:t>13/10/2019</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E813C-B201-42A8-BCA8-F9A2830D8C9B}" type="slidenum">
              <a:rPr lang="es-PE" smtClean="0"/>
              <a:t>‹Nº›</a:t>
            </a:fld>
            <a:endParaRPr lang="es-PE"/>
          </a:p>
        </p:txBody>
      </p:sp>
    </p:spTree>
    <p:extLst>
      <p:ext uri="{BB962C8B-B14F-4D97-AF65-F5344CB8AC3E}">
        <p14:creationId xmlns:p14="http://schemas.microsoft.com/office/powerpoint/2010/main" val="276693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W0_DPi0PmF0" TargetMode="External"/><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unprofesor.com/ciencias-sociales/las-meditaciones-metafisicas-de-descartes-810.html" TargetMode="External"/><Relationship Id="rId2" Type="http://schemas.openxmlformats.org/officeDocument/2006/relationships/hyperlink" Target="https://www.unprofesor.com/ciencias-sociales/rene-descartes-y-el-metodo-cientifico-809.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unprofesor.com/ciencias-sociales/tipos-de-ideas-y-sustancias-para-descartes-811.html" TargetMode="External"/><Relationship Id="rId2" Type="http://schemas.openxmlformats.org/officeDocument/2006/relationships/hyperlink" Target="https://www.unprofesor.com/ciencias-sociales/el-concepto-de-sustancia-en-descartes-2976.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unprofesor.com/ciencias-sociales/el-racionalismo-en-la-filosofia-moderna-2061.html" TargetMode="External"/><Relationship Id="rId2" Type="http://schemas.openxmlformats.org/officeDocument/2006/relationships/hyperlink" Target="https://www.unprofesor.com/ciencias-sociales/contexto-politico-y-social-de-descartes-1314.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jpeg"/></Relationships>
</file>

<file path=ppt/slides/_rels/slide4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Image result for hegel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524000" y="0"/>
            <a:ext cx="9144000" cy="2387600"/>
          </a:xfrm>
        </p:spPr>
        <p:txBody>
          <a:bodyPr/>
          <a:lstStyle/>
          <a:p>
            <a:r>
              <a:rPr lang="es-PE" dirty="0" smtClean="0">
                <a:solidFill>
                  <a:schemeClr val="bg1"/>
                </a:solidFill>
              </a:rPr>
              <a:t>De la hechicería a la ciencia	</a:t>
            </a:r>
            <a:endParaRPr lang="es-PE" dirty="0">
              <a:solidFill>
                <a:schemeClr val="bg1"/>
              </a:solidFill>
            </a:endParaRPr>
          </a:p>
        </p:txBody>
      </p:sp>
      <p:sp>
        <p:nvSpPr>
          <p:cNvPr id="3" name="Subtítulo 2"/>
          <p:cNvSpPr>
            <a:spLocks noGrp="1"/>
          </p:cNvSpPr>
          <p:nvPr>
            <p:ph type="subTitle" idx="1"/>
          </p:nvPr>
        </p:nvSpPr>
        <p:spPr>
          <a:xfrm>
            <a:off x="1524000" y="1559719"/>
            <a:ext cx="9144000" cy="1655762"/>
          </a:xfrm>
        </p:spPr>
        <p:txBody>
          <a:bodyPr/>
          <a:lstStyle/>
          <a:p>
            <a:r>
              <a:rPr lang="es-PE" dirty="0" smtClean="0">
                <a:solidFill>
                  <a:schemeClr val="bg1"/>
                </a:solidFill>
              </a:rPr>
              <a:t>Un panorama del pensamiento moderno</a:t>
            </a:r>
            <a:endParaRPr lang="es-PE" dirty="0">
              <a:solidFill>
                <a:schemeClr val="bg1"/>
              </a:solidFill>
            </a:endParaRPr>
          </a:p>
        </p:txBody>
      </p:sp>
    </p:spTree>
    <p:extLst>
      <p:ext uri="{BB962C8B-B14F-4D97-AF65-F5344CB8AC3E}">
        <p14:creationId xmlns:p14="http://schemas.microsoft.com/office/powerpoint/2010/main" val="1145958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43336" y="279502"/>
            <a:ext cx="11134857" cy="915035"/>
          </a:xfrm>
        </p:spPr>
        <p:txBody>
          <a:bodyPr>
            <a:noAutofit/>
          </a:bodyPr>
          <a:lstStyle/>
          <a:p>
            <a:r>
              <a:rPr lang="es-PE" sz="3200" dirty="0" smtClean="0"/>
              <a:t>Autómatas de Alquimistas: Las Cabezas descaradas o habladoras</a:t>
            </a:r>
            <a:endParaRPr lang="es-PE" sz="3200" dirty="0"/>
          </a:p>
        </p:txBody>
      </p:sp>
      <p:pic>
        <p:nvPicPr>
          <p:cNvPr id="10242" name="Picture 2" descr="https://upload.wikimedia.org/wikipedia/commons/d/d0/Miles_%26_the_Brazen_Hea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76103"/>
            <a:ext cx="5585599" cy="451974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585599" y="1476103"/>
            <a:ext cx="6191795" cy="4801314"/>
          </a:xfrm>
          <a:prstGeom prst="rect">
            <a:avLst/>
          </a:prstGeom>
          <a:noFill/>
        </p:spPr>
        <p:txBody>
          <a:bodyPr wrap="square" rtlCol="0">
            <a:spAutoFit/>
          </a:bodyPr>
          <a:lstStyle/>
          <a:p>
            <a:pPr algn="just"/>
            <a:r>
              <a:rPr lang="es-PE" dirty="0" smtClean="0"/>
              <a:t>Una “cabeza descarada” era un autómata de metal del incipiente período moderno. Se le atribuye a algunos escolásticos tardíos como Roger Bacon, el poseer una, y tener vínculos con la magia, hechicería y/o demonología. </a:t>
            </a:r>
          </a:p>
          <a:p>
            <a:pPr algn="just"/>
            <a:endParaRPr lang="es-PE" dirty="0" smtClean="0"/>
          </a:p>
          <a:p>
            <a:pPr algn="just"/>
            <a:r>
              <a:rPr lang="es-PE" dirty="0" smtClean="0"/>
              <a:t>La figura se retrotrae a la </a:t>
            </a:r>
            <a:r>
              <a:rPr lang="es-PE" dirty="0" smtClean="0"/>
              <a:t>mitología nórdica. El</a:t>
            </a:r>
            <a:r>
              <a:rPr lang="es-PE" dirty="0" smtClean="0"/>
              <a:t> mito refiere a </a:t>
            </a:r>
            <a:r>
              <a:rPr lang="es-PE" dirty="0" err="1" smtClean="0"/>
              <a:t>Odin</a:t>
            </a:r>
            <a:r>
              <a:rPr lang="es-PE" dirty="0" smtClean="0"/>
              <a:t> (</a:t>
            </a:r>
            <a:r>
              <a:rPr lang="es-PE" dirty="0" smtClean="0"/>
              <a:t>dios de la hechicería y el conocimiento</a:t>
            </a:r>
            <a:r>
              <a:rPr lang="es-PE" dirty="0" smtClean="0"/>
              <a:t>) decapitando al gigante </a:t>
            </a:r>
            <a:r>
              <a:rPr lang="es-PE" dirty="0" err="1" smtClean="0"/>
              <a:t>Mimir</a:t>
            </a:r>
            <a:r>
              <a:rPr lang="es-PE" dirty="0" smtClean="0"/>
              <a:t> en una guerra. Con magia permite que la cabeza pueda seguir hablando y se vuelve su consejero, siendo revelador de secretos y conocimientos. Tal cabeza era conocida como la cabeza habladora o la cabeza descarada. </a:t>
            </a:r>
          </a:p>
          <a:p>
            <a:pPr algn="just"/>
            <a:endParaRPr lang="es-PE" dirty="0" smtClean="0"/>
          </a:p>
          <a:p>
            <a:pPr algn="just"/>
            <a:r>
              <a:rPr lang="es-PE" dirty="0" smtClean="0"/>
              <a:t>Las “cabezas descaradas” tenían la reputación de poder responder a preguntas simples con un “Si” o “No”. Normalmente son de bronce u otro metal, y el mito posee diversas variantes en distintas culturas a lo largo de la historia. </a:t>
            </a:r>
          </a:p>
          <a:p>
            <a:pPr algn="just"/>
            <a:endParaRPr lang="es-PE" dirty="0" smtClean="0"/>
          </a:p>
        </p:txBody>
      </p:sp>
    </p:spTree>
    <p:extLst>
      <p:ext uri="{BB962C8B-B14F-4D97-AF65-F5344CB8AC3E}">
        <p14:creationId xmlns:p14="http://schemas.microsoft.com/office/powerpoint/2010/main" val="8979833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522514"/>
            <a:ext cx="5575663" cy="5654449"/>
          </a:xfrm>
        </p:spPr>
        <p:txBody>
          <a:bodyPr>
            <a:normAutofit fontScale="70000" lnSpcReduction="20000"/>
          </a:bodyPr>
          <a:lstStyle/>
          <a:p>
            <a:r>
              <a:rPr lang="es-PE" dirty="0" smtClean="0"/>
              <a:t>Se cree que algunos caballeros templarios tenían una cabeza que podía hablar y era conocida como “</a:t>
            </a:r>
            <a:r>
              <a:rPr lang="es-PE" dirty="0" err="1" smtClean="0"/>
              <a:t>Baphomet</a:t>
            </a:r>
            <a:r>
              <a:rPr lang="es-PE" dirty="0" smtClean="0"/>
              <a:t>”, capaz de responder a cualquier pregunta.  En 1307 Felipe IV de Francia los acusó de adorar a una cabeza demoníaca y atacó el templo de la Orden. </a:t>
            </a:r>
          </a:p>
          <a:p>
            <a:pPr algn="just"/>
            <a:r>
              <a:rPr lang="es-PE" dirty="0" smtClean="0"/>
              <a:t>Alguna poesía medieval del mundo árabe menciona a tales autómatas de otro modo: los “caballos mecánicos” podían volar ágilmente y de modo tan rápido que podían recorrer el mundo en un día. En ese mismo sentido, podemos referir a Talos, el gigante autómata que forjó Hefestos por orden de Zeus para proteger a Europa de los invasores cretenses. Una hechicera logró convencerlo de que se saque un clavo del cuello. </a:t>
            </a:r>
          </a:p>
          <a:p>
            <a:pPr algn="just"/>
            <a:r>
              <a:rPr lang="es-PE" dirty="0" smtClean="0"/>
              <a:t>El primer registro de una cabeza habladora la refiere </a:t>
            </a:r>
            <a:r>
              <a:rPr lang="es-PE" dirty="0" err="1" smtClean="0"/>
              <a:t>Malmesbury</a:t>
            </a:r>
            <a:r>
              <a:rPr lang="es-PE" dirty="0" smtClean="0"/>
              <a:t> en Historia de los Reyes Ingleses (1125), señalando que el </a:t>
            </a:r>
            <a:r>
              <a:rPr lang="es-PE" dirty="0" err="1" smtClean="0"/>
              <a:t>polímata</a:t>
            </a:r>
            <a:r>
              <a:rPr lang="es-PE" dirty="0" smtClean="0"/>
              <a:t> Papa Silvestre II había viajado a Al-</a:t>
            </a:r>
            <a:r>
              <a:rPr lang="es-PE" dirty="0" err="1" smtClean="0"/>
              <a:t>Andalus</a:t>
            </a:r>
            <a:r>
              <a:rPr lang="es-PE" dirty="0" smtClean="0"/>
              <a:t> (territorio árabe en el sur de España) y se había hecho con un tomo de conocimientos ocultos; Mediante los conocimientos demonológicos y astronómicos, había podido crear dicha cabeza habladora. </a:t>
            </a:r>
          </a:p>
          <a:p>
            <a:endParaRPr lang="es-PE" dirty="0" smtClean="0"/>
          </a:p>
          <a:p>
            <a:endParaRPr lang="es-PE" dirty="0"/>
          </a:p>
        </p:txBody>
      </p:sp>
      <p:pic>
        <p:nvPicPr>
          <p:cNvPr id="44034" name="Picture 2" descr="http://gnosticwarrior.com/wp-content/uploads/2014/09/baphomet-templa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7635" y="224921"/>
            <a:ext cx="4112259" cy="6249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654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30982" y="679269"/>
            <a:ext cx="5122817" cy="5497694"/>
          </a:xfrm>
        </p:spPr>
        <p:txBody>
          <a:bodyPr>
            <a:normAutofit fontScale="77500" lnSpcReduction="20000"/>
          </a:bodyPr>
          <a:lstStyle/>
          <a:p>
            <a:pPr algn="just"/>
            <a:r>
              <a:rPr lang="es-PE" dirty="0" smtClean="0"/>
              <a:t>Virgilio, el poeta romano, es acreditado de haber creado del mismo modo una cabeza oracular de bronce. Robert </a:t>
            </a:r>
            <a:r>
              <a:rPr lang="es-PE" dirty="0" err="1" smtClean="0"/>
              <a:t>Grosseteste</a:t>
            </a:r>
            <a:r>
              <a:rPr lang="es-PE" dirty="0" smtClean="0"/>
              <a:t> refiere haber hecho una cabeza de bronce que habló y se cayó. Le tomó siete años hacerla y duró treinta segundos. </a:t>
            </a:r>
          </a:p>
          <a:p>
            <a:pPr algn="just"/>
            <a:r>
              <a:rPr lang="es-PE" dirty="0" smtClean="0"/>
              <a:t>Se refiere que Alberto Magno creó no sólo una cabeza sino un cuerpo entero que brillaba. Se dice que profería una voz concedida por un </a:t>
            </a:r>
            <a:r>
              <a:rPr lang="es-PE" dirty="0" err="1" smtClean="0"/>
              <a:t>cacodemonio</a:t>
            </a:r>
            <a:r>
              <a:rPr lang="es-PE" dirty="0" smtClean="0"/>
              <a:t> (un mal espíritu) y ello desencadenó en la historia de que su discípulo, Tomás de Aquino, harto de las conversaciones del autómata, lo destruyó por interrumpirle los pensamientos. </a:t>
            </a:r>
          </a:p>
          <a:p>
            <a:pPr algn="just"/>
            <a:r>
              <a:rPr lang="es-PE" dirty="0" smtClean="0"/>
              <a:t>En paralelo podemos pensar en el </a:t>
            </a:r>
            <a:r>
              <a:rPr lang="es-PE" dirty="0" err="1" smtClean="0"/>
              <a:t>golem</a:t>
            </a:r>
            <a:r>
              <a:rPr lang="es-PE" dirty="0" smtClean="0"/>
              <a:t> judío. Otras personas asociadas (fantasiosamente) a las cabezas habladoras son </a:t>
            </a:r>
            <a:r>
              <a:rPr lang="es-PE" dirty="0" err="1" smtClean="0"/>
              <a:t>Boecio</a:t>
            </a:r>
            <a:r>
              <a:rPr lang="es-PE" dirty="0" smtClean="0"/>
              <a:t>, Fausto, y otros. </a:t>
            </a:r>
            <a:endParaRPr lang="es-PE" dirty="0" smtClean="0"/>
          </a:p>
          <a:p>
            <a:pPr algn="just"/>
            <a:endParaRPr lang="es-PE" dirty="0" smtClean="0"/>
          </a:p>
          <a:p>
            <a:pPr algn="just"/>
            <a:endParaRPr lang="es-PE" dirty="0" smtClean="0"/>
          </a:p>
          <a:p>
            <a:pPr algn="just"/>
            <a:endParaRPr lang="es-PE" dirty="0"/>
          </a:p>
        </p:txBody>
      </p:sp>
      <p:pic>
        <p:nvPicPr>
          <p:cNvPr id="45058" name="Picture 2" descr="Image result for talking head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330" y="679269"/>
            <a:ext cx="4873624" cy="662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178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6948" y="780901"/>
            <a:ext cx="7110977" cy="516731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313509" y="780901"/>
            <a:ext cx="4415245" cy="4801314"/>
          </a:xfrm>
          <a:prstGeom prst="rect">
            <a:avLst/>
          </a:prstGeom>
          <a:noFill/>
        </p:spPr>
        <p:txBody>
          <a:bodyPr wrap="square" rtlCol="0">
            <a:spAutoFit/>
          </a:bodyPr>
          <a:lstStyle/>
          <a:p>
            <a:pPr algn="just"/>
            <a:r>
              <a:rPr lang="es-PE" dirty="0" smtClean="0"/>
              <a:t>Roger Bacon fue un filósofo franciscano que dedicó su vida a estudiar la naturaleza de las cosas. En los primeros años de la edad moderna, fue considerado como un brujo y tuvo fama por supuestamente poseer una cabeza descarada mecánica o </a:t>
            </a:r>
            <a:r>
              <a:rPr lang="es-PE" dirty="0" err="1" smtClean="0"/>
              <a:t>necromántica</a:t>
            </a:r>
            <a:r>
              <a:rPr lang="es-PE" dirty="0" smtClean="0"/>
              <a:t>. </a:t>
            </a:r>
          </a:p>
          <a:p>
            <a:pPr algn="just"/>
            <a:endParaRPr lang="es-PE" dirty="0"/>
          </a:p>
          <a:p>
            <a:pPr algn="just"/>
            <a:r>
              <a:rPr lang="es-PE" dirty="0" smtClean="0"/>
              <a:t>Un día, mientras Bacon dormía, la cabeza habló y le dijo a su asistente que iba a hablar tres veces y si su maestro escuchaba, tendría éxito, de otro modo, no. </a:t>
            </a:r>
          </a:p>
          <a:p>
            <a:pPr algn="just"/>
            <a:endParaRPr lang="es-PE" dirty="0"/>
          </a:p>
          <a:p>
            <a:pPr algn="just"/>
            <a:r>
              <a:rPr lang="es-PE" dirty="0" smtClean="0"/>
              <a:t>Con interludios de media hora dijo “El tiempo fue”, “El tiempo es” y “El tiempo ha pasado/El tiempo es pasado”. Luego la cabeza se cayó al piso y se rompió.</a:t>
            </a:r>
          </a:p>
          <a:p>
            <a:pPr algn="just"/>
            <a:endParaRPr lang="es-PE" dirty="0"/>
          </a:p>
        </p:txBody>
      </p:sp>
      <p:sp>
        <p:nvSpPr>
          <p:cNvPr id="6" name="CuadroTexto 5"/>
          <p:cNvSpPr txBox="1"/>
          <p:nvPr/>
        </p:nvSpPr>
        <p:spPr>
          <a:xfrm>
            <a:off x="313509" y="6362044"/>
            <a:ext cx="5577840" cy="369332"/>
          </a:xfrm>
          <a:prstGeom prst="rect">
            <a:avLst/>
          </a:prstGeom>
          <a:noFill/>
        </p:spPr>
        <p:txBody>
          <a:bodyPr wrap="square" rtlCol="0">
            <a:spAutoFit/>
          </a:bodyPr>
          <a:lstStyle/>
          <a:p>
            <a:r>
              <a:rPr lang="es-PE" dirty="0" smtClean="0">
                <a:hlinkClick r:id="rId3"/>
              </a:rPr>
              <a:t>https://www.youtube.com/watch?v=W0_DPi0PmF0</a:t>
            </a:r>
            <a:endParaRPr lang="es-PE" dirty="0"/>
          </a:p>
        </p:txBody>
      </p:sp>
    </p:spTree>
    <p:extLst>
      <p:ext uri="{BB962C8B-B14F-4D97-AF65-F5344CB8AC3E}">
        <p14:creationId xmlns:p14="http://schemas.microsoft.com/office/powerpoint/2010/main" val="25924721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www.elreporte.com.uy/wp-content/uploads/2013/11/alquimista-403-2-605x4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77" y="418011"/>
            <a:ext cx="5931717" cy="5873872"/>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Image result for alquim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655" y="418011"/>
            <a:ext cx="5554347" cy="587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7304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 result for alquim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03" y="104504"/>
            <a:ext cx="5069568" cy="6545519"/>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Image result for alquim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9174" y="166105"/>
            <a:ext cx="5187134" cy="648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101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alquim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563" y="486897"/>
            <a:ext cx="8204654" cy="613639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339635" y="117565"/>
            <a:ext cx="7458891" cy="369332"/>
          </a:xfrm>
          <a:prstGeom prst="rect">
            <a:avLst/>
          </a:prstGeom>
          <a:noFill/>
        </p:spPr>
        <p:txBody>
          <a:bodyPr wrap="square" rtlCol="0">
            <a:spAutoFit/>
          </a:bodyPr>
          <a:lstStyle/>
          <a:p>
            <a:r>
              <a:rPr lang="es-PE" dirty="0" smtClean="0"/>
              <a:t>La Piedra Filosofal </a:t>
            </a:r>
            <a:endParaRPr lang="es-PE" dirty="0"/>
          </a:p>
        </p:txBody>
      </p:sp>
    </p:spTree>
    <p:extLst>
      <p:ext uri="{BB962C8B-B14F-4D97-AF65-F5344CB8AC3E}">
        <p14:creationId xmlns:p14="http://schemas.microsoft.com/office/powerpoint/2010/main" val="3010169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615" y="207916"/>
            <a:ext cx="8910048" cy="650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01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16" y="640081"/>
            <a:ext cx="5513552" cy="5205116"/>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Image result for medieval fi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119" y="640081"/>
            <a:ext cx="6656881" cy="520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300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35" y="188958"/>
            <a:ext cx="11196048" cy="650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806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pinimg.com/originals/d4/05/d9/d405d93339d175b80535ef17eb13c78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802" y="0"/>
            <a:ext cx="8923111" cy="6692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44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517" y="688747"/>
            <a:ext cx="5506626" cy="5124223"/>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Image result for tecnolog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520" y="1218110"/>
            <a:ext cx="6126480" cy="459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30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4"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27" y="534170"/>
            <a:ext cx="11892293" cy="5814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654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27" y="1750423"/>
            <a:ext cx="4935180" cy="3454627"/>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Image result for tecnolog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009" y="816429"/>
            <a:ext cx="7046991" cy="5296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908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encrypted-tbn0.gstatic.com/images?q=tbn:ANd9GcQ4L8qB0O0gUIa5OmXlfESqlyXKRdy3J6WBohGCyMGaAM_Xi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4" y="296091"/>
            <a:ext cx="11483431" cy="643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45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mage result for 15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219119"/>
            <a:ext cx="11823065" cy="6639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464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Image result for 15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986" y="284752"/>
            <a:ext cx="9301934" cy="6302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257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67" y="729341"/>
            <a:ext cx="11228985" cy="541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411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6" name="Picture 6"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038" y="1220424"/>
            <a:ext cx="5845314" cy="4357416"/>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descr="Image result for 1600s tech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841" y="165394"/>
            <a:ext cx="4305300" cy="646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117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969" y="713558"/>
            <a:ext cx="23812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1600s tech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69" y="3630511"/>
            <a:ext cx="2381250" cy="2657476"/>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Image result for 1700s tech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1002" y="366394"/>
            <a:ext cx="6859179" cy="5921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398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Image result for game of thrones alchemist"/>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9260"/>
                    </a14:imgEffect>
                    <a14:imgEffect>
                      <a14:saturation sat="107000"/>
                    </a14:imgEffect>
                    <a14:imgEffect>
                      <a14:brightnessContrast bright="47000" contrast="-18000"/>
                    </a14:imgEffect>
                  </a14:imgLayer>
                </a14:imgProps>
              </a:ext>
              <a:ext uri="{28A0092B-C50C-407E-A947-70E740481C1C}">
                <a14:useLocalDpi xmlns:a14="http://schemas.microsoft.com/office/drawing/2010/main" val="0"/>
              </a:ext>
            </a:extLst>
          </a:blip>
          <a:srcRect/>
          <a:stretch>
            <a:fillRect/>
          </a:stretch>
        </p:blipFill>
        <p:spPr bwMode="auto">
          <a:xfrm>
            <a:off x="4650377" y="0"/>
            <a:ext cx="7541623" cy="6988629"/>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Image result for game of thrones alchem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6992498" cy="6988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787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725" y="-85627"/>
            <a:ext cx="9248503" cy="694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034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Image result for 17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103" y="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880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Roger Bacon</a:t>
            </a:r>
            <a:endParaRPr lang="es-PE" dirty="0"/>
          </a:p>
        </p:txBody>
      </p:sp>
      <p:pic>
        <p:nvPicPr>
          <p:cNvPr id="11266" name="Picture 2" descr="Image result for Roger Ba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68" y="1409030"/>
            <a:ext cx="4023360" cy="518771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191896" y="531867"/>
            <a:ext cx="6257108" cy="1754326"/>
          </a:xfrm>
          <a:prstGeom prst="rect">
            <a:avLst/>
          </a:prstGeom>
          <a:noFill/>
        </p:spPr>
        <p:txBody>
          <a:bodyPr wrap="square" rtlCol="0">
            <a:spAutoFit/>
          </a:bodyPr>
          <a:lstStyle/>
          <a:p>
            <a:r>
              <a:rPr lang="es-PE" dirty="0" smtClean="0"/>
              <a:t>Es irónico que se le atribuya a Roger Bacon el ser un hechicero y haya sido acusado de hereje, cuando, precisamente, buscaba cuidarse de engaños y supersticiones fundadas en creencias dadas.</a:t>
            </a:r>
          </a:p>
          <a:p>
            <a:endParaRPr lang="es-PE" dirty="0"/>
          </a:p>
          <a:p>
            <a:endParaRPr lang="es-PE" dirty="0"/>
          </a:p>
        </p:txBody>
      </p:sp>
      <p:pic>
        <p:nvPicPr>
          <p:cNvPr id="11268" name="Picture 4" descr="https://c8.alamy.com/comp/RB6534/talking-head-of-albertus-magnus-beng-smashed-by-an-infuriated-monk-bronze-head-used-to-make-prophetic-announcements-through-a-speaking-tube-attributed-to-various-medieval-scholars-including-roger-bacon-albertus-magnus-and-boethius-engraving-london-1874-RB65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8993" y="1819372"/>
            <a:ext cx="4102915" cy="533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735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Francis Bacon</a:t>
            </a:r>
            <a:endParaRPr lang="es-PE" dirty="0"/>
          </a:p>
        </p:txBody>
      </p:sp>
      <p:pic>
        <p:nvPicPr>
          <p:cNvPr id="12290" name="Picture 2" descr="Image result for francis ba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26" y="1481681"/>
            <a:ext cx="4623434" cy="4623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509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Descartes</a:t>
            </a:r>
            <a:endParaRPr lang="es-PE" dirty="0"/>
          </a:p>
        </p:txBody>
      </p:sp>
      <p:pic>
        <p:nvPicPr>
          <p:cNvPr id="7170" name="Picture 2" descr="https://s3.amazonaws.com/s3.timetoast.com/public/uploads/photos/12280155/Analytical_Geomet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5909" y="942847"/>
            <a:ext cx="7464616" cy="56072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75" y="1690688"/>
            <a:ext cx="3504830" cy="485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277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1171074"/>
            <a:ext cx="10515600" cy="5005889"/>
          </a:xfrm>
        </p:spPr>
        <p:txBody>
          <a:bodyPr/>
          <a:lstStyle/>
          <a:p>
            <a:r>
              <a:rPr lang="es-PE" b="1" dirty="0"/>
              <a:t>Las 6 partes del Discurso del Método de René Descartes</a:t>
            </a:r>
          </a:p>
          <a:p>
            <a:r>
              <a:rPr lang="es-PE" dirty="0"/>
              <a:t>El libro que augura el inicio de la filosofía moderna, </a:t>
            </a:r>
            <a:r>
              <a:rPr lang="es-PE" b="1" dirty="0"/>
              <a:t>El Discurso del Método</a:t>
            </a:r>
            <a:r>
              <a:rPr lang="es-PE" dirty="0"/>
              <a:t>, está dividido en un prefacio y seis partes.</a:t>
            </a:r>
          </a:p>
          <a:p>
            <a:r>
              <a:rPr lang="es-PE" b="1" dirty="0"/>
              <a:t>Primera parte</a:t>
            </a:r>
          </a:p>
          <a:p>
            <a:r>
              <a:rPr lang="es-PE" dirty="0"/>
              <a:t>En la primera parte del libro del Discurso del Método, Descartes</a:t>
            </a:r>
            <a:r>
              <a:rPr lang="es-PE" b="1" dirty="0"/>
              <a:t> tratará el problema de la ciencia de la época</a:t>
            </a:r>
            <a:r>
              <a:rPr lang="es-PE" dirty="0"/>
              <a:t> y de su rechazo de la enseñanza tradicional, de la que solo salva a las matemáticas. Todas las demás ciencias, carecían del rigor del método matemático, capaz de llegar a conclusiones verdaderas, si bien pueden ser prácticas o proporcionar un placer intelectual o estético.</a:t>
            </a:r>
          </a:p>
          <a:p>
            <a:endParaRPr lang="es-PE" dirty="0"/>
          </a:p>
        </p:txBody>
      </p:sp>
    </p:spTree>
    <p:extLst>
      <p:ext uri="{BB962C8B-B14F-4D97-AF65-F5344CB8AC3E}">
        <p14:creationId xmlns:p14="http://schemas.microsoft.com/office/powerpoint/2010/main" val="346343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s-PE" b="1" dirty="0"/>
              <a:t>Segunda parte del Discurso del Método</a:t>
            </a:r>
          </a:p>
          <a:p>
            <a:r>
              <a:rPr lang="es-PE" dirty="0"/>
              <a:t>En la segunda parte, propone el</a:t>
            </a:r>
            <a:r>
              <a:rPr lang="es-PE" dirty="0">
                <a:hlinkClick r:id="rId2"/>
              </a:rPr>
              <a:t> </a:t>
            </a:r>
            <a:r>
              <a:rPr lang="es-PE" b="1" dirty="0">
                <a:hlinkClick r:id="rId2"/>
              </a:rPr>
              <a:t>método matemático</a:t>
            </a:r>
            <a:r>
              <a:rPr lang="es-PE" dirty="0"/>
              <a:t> como fundamento de todas las demás ciencias, un mismo método para todas las ciencias (</a:t>
            </a:r>
            <a:r>
              <a:rPr lang="es-PE" b="1" i="1" dirty="0" err="1"/>
              <a:t>mathesis</a:t>
            </a:r>
            <a:r>
              <a:rPr lang="es-PE" b="1" i="1" dirty="0"/>
              <a:t> </a:t>
            </a:r>
            <a:r>
              <a:rPr lang="es-PE" b="1" i="1" dirty="0" err="1"/>
              <a:t>universalis</a:t>
            </a:r>
            <a:r>
              <a:rPr lang="es-PE" dirty="0"/>
              <a:t>). El método de Descartes, será </a:t>
            </a:r>
            <a:r>
              <a:rPr lang="es-PE" dirty="0">
                <a:hlinkClick r:id="rId3"/>
              </a:rPr>
              <a:t>la duda</a:t>
            </a:r>
            <a:r>
              <a:rPr lang="es-PE" dirty="0"/>
              <a:t>, que utilizará para llegar a verdades firmes y evidentes, a la certeza. Esta duda será universal, metódica, teorética, hiperbólica y exagerada.</a:t>
            </a:r>
          </a:p>
          <a:p>
            <a:endParaRPr lang="es-PE" dirty="0"/>
          </a:p>
        </p:txBody>
      </p:sp>
    </p:spTree>
    <p:extLst>
      <p:ext uri="{BB962C8B-B14F-4D97-AF65-F5344CB8AC3E}">
        <p14:creationId xmlns:p14="http://schemas.microsoft.com/office/powerpoint/2010/main" val="4227955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s-PE" b="1" dirty="0"/>
              <a:t>Tercera parte</a:t>
            </a:r>
          </a:p>
          <a:p>
            <a:r>
              <a:rPr lang="es-PE" dirty="0"/>
              <a:t>La tercera parte del Discurso del método </a:t>
            </a:r>
            <a:r>
              <a:rPr lang="es-PE" b="1" dirty="0"/>
              <a:t>trata de establecer unas normas de actuación,</a:t>
            </a:r>
            <a:r>
              <a:rPr lang="es-PE" dirty="0"/>
              <a:t> a fin de no dejar el campo de la </a:t>
            </a:r>
            <a:r>
              <a:rPr lang="es-PE" b="1" dirty="0"/>
              <a:t>moral</a:t>
            </a:r>
            <a:r>
              <a:rPr lang="es-PE" dirty="0"/>
              <a:t> desnudo, mientras no encuentra un fundamento de la misma. Hasta que se demuestre la falsedad o verdad de los preceptos morales de la tradición, debemos mantenernos fieles a los mismos, es decir, cumplir las leyes y costumbres del país y dedicarnos al ejercicio de la razón, como único medio de avanzar en el camino de la verdad.</a:t>
            </a:r>
          </a:p>
          <a:p>
            <a:endParaRPr lang="es-PE" dirty="0"/>
          </a:p>
        </p:txBody>
      </p:sp>
    </p:spTree>
    <p:extLst>
      <p:ext uri="{BB962C8B-B14F-4D97-AF65-F5344CB8AC3E}">
        <p14:creationId xmlns:p14="http://schemas.microsoft.com/office/powerpoint/2010/main" val="4267824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fontScale="70000" lnSpcReduction="20000"/>
          </a:bodyPr>
          <a:lstStyle/>
          <a:p>
            <a:r>
              <a:rPr lang="es-PE" b="1" dirty="0"/>
              <a:t>Cuarta parte</a:t>
            </a:r>
          </a:p>
          <a:p>
            <a:r>
              <a:rPr lang="es-PE" dirty="0"/>
              <a:t>La cuarta parte, Descartes </a:t>
            </a:r>
            <a:r>
              <a:rPr lang="es-PE" b="1" dirty="0"/>
              <a:t>encuentra la primera verdad indudable, el cogito</a:t>
            </a:r>
            <a:r>
              <a:rPr lang="es-PE" dirty="0"/>
              <a:t>. Pone en duda la realidad, los sentidos, las matemáticas, todo lo relacionado con el tema de la verdad. Es posible que exista un Dios que nos engañe, que nos confunda y que nos haga tomar por verdadero lo que en realidad no lo es. De hecho, ni siquiera podemos distinguir la vigilia del sueño. Pero de lo que no se puede dudar es de la existencia de un ser que duda, es decir, de un sujeto pensante. Cuando dudo pienso, luego existo, concluye el filósofo, y de esta forma da con el punto de partida y fundamento del conocimiento, la </a:t>
            </a:r>
            <a:r>
              <a:rPr lang="es-PE" b="1" dirty="0">
                <a:hlinkClick r:id="rId2"/>
              </a:rPr>
              <a:t>sustancia pensante </a:t>
            </a:r>
            <a:r>
              <a:rPr lang="es-PE" dirty="0"/>
              <a:t>o</a:t>
            </a:r>
            <a:r>
              <a:rPr lang="es-PE" b="1" dirty="0"/>
              <a:t> res </a:t>
            </a:r>
            <a:r>
              <a:rPr lang="es-PE" b="1" dirty="0" err="1"/>
              <a:t>cogitans</a:t>
            </a:r>
            <a:r>
              <a:rPr lang="es-PE" dirty="0"/>
              <a:t>. El </a:t>
            </a:r>
            <a:r>
              <a:rPr lang="es-PE" b="1" i="1" dirty="0"/>
              <a:t>yo pienso</a:t>
            </a:r>
            <a:r>
              <a:rPr lang="es-PE" dirty="0"/>
              <a:t>, constituye una </a:t>
            </a:r>
            <a:r>
              <a:rPr lang="es-PE" b="1" dirty="0">
                <a:hlinkClick r:id="rId3"/>
              </a:rPr>
              <a:t>idea </a:t>
            </a:r>
            <a:r>
              <a:rPr lang="es-PE" b="1" dirty="0"/>
              <a:t>clara y distinta</a:t>
            </a:r>
            <a:r>
              <a:rPr lang="es-PE" dirty="0"/>
              <a:t> y la primera verdad evidente de la historia del pensamiento universal.</a:t>
            </a:r>
          </a:p>
          <a:p>
            <a:r>
              <a:rPr lang="es-PE" dirty="0"/>
              <a:t>Descartes se da cuenta de que </a:t>
            </a:r>
            <a:r>
              <a:rPr lang="es-PE" b="1" dirty="0"/>
              <a:t>en el acto mismo de dudar</a:t>
            </a:r>
            <a:r>
              <a:rPr lang="es-PE" dirty="0"/>
              <a:t>, el sujeto pensante da muestras de su imperfección, una idea a la que solo puede llegar por oposición a la idea de perfección, por comparación. Es decir, si hay algo imperfecto tiene que existir algo perfecto. Y este algo perfecto no puede ser nada más que Dios. De esta forma, queda demostrada para el filósofo la realidad del mundo, desmontando la hipótesis del genio maligno. Un Dios perfecto no puede engañarnos, y además, tienen que existir, igual que el mundo exterior y la información proporcionada por los sentidos. Esto es, el </a:t>
            </a:r>
            <a:r>
              <a:rPr lang="es-PE" b="1" i="1" dirty="0"/>
              <a:t>Deus ex machina</a:t>
            </a:r>
            <a:r>
              <a:rPr lang="es-PE" b="1" dirty="0"/>
              <a:t> de Descartes</a:t>
            </a:r>
            <a:r>
              <a:rPr lang="es-PE" dirty="0"/>
              <a:t>, que se saca de la manga para negar la existencia del genio maligno y la existencia de Dios.</a:t>
            </a:r>
          </a:p>
          <a:p>
            <a:endParaRPr lang="es-PE" dirty="0"/>
          </a:p>
        </p:txBody>
      </p:sp>
    </p:spTree>
    <p:extLst>
      <p:ext uri="{BB962C8B-B14F-4D97-AF65-F5344CB8AC3E}">
        <p14:creationId xmlns:p14="http://schemas.microsoft.com/office/powerpoint/2010/main" val="2129474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s-PE" b="1" dirty="0"/>
              <a:t>Quinta parte del Discurso del Método de Descartes</a:t>
            </a:r>
          </a:p>
          <a:p>
            <a:r>
              <a:rPr lang="es-PE" dirty="0"/>
              <a:t>La quinta parte, la dedica Descartes a aplicar el método matemático a las ciencias naturales, a la </a:t>
            </a:r>
            <a:r>
              <a:rPr lang="es-PE" b="1" dirty="0"/>
              <a:t>física</a:t>
            </a:r>
            <a:r>
              <a:rPr lang="es-PE" dirty="0"/>
              <a:t>, ya que el filósofo que el todo el universo está regido por leyes matemáticas, concibiéndolo como una gran máquina, igual que el cuerpo de los seres vivos.</a:t>
            </a:r>
          </a:p>
          <a:p>
            <a:endParaRPr lang="es-PE" dirty="0"/>
          </a:p>
        </p:txBody>
      </p:sp>
    </p:spTree>
    <p:extLst>
      <p:ext uri="{BB962C8B-B14F-4D97-AF65-F5344CB8AC3E}">
        <p14:creationId xmlns:p14="http://schemas.microsoft.com/office/powerpoint/2010/main" val="61347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s-PE" b="1" dirty="0"/>
              <a:t>Sexta parte</a:t>
            </a:r>
          </a:p>
          <a:p>
            <a:r>
              <a:rPr lang="es-PE" dirty="0"/>
              <a:t>En la sexta parte del Discurso del Método, Descartes confiesa las razones que lo llevan a retrasar su publicación y el miedo del filósofo de sufrir el rechazo Galileo Galilei, si bien es cierto que el francés </a:t>
            </a:r>
            <a:r>
              <a:rPr lang="es-PE" dirty="0">
                <a:hlinkClick r:id="rId2"/>
              </a:rPr>
              <a:t>defiende el geocentrismo</a:t>
            </a:r>
            <a:r>
              <a:rPr lang="es-PE" dirty="0"/>
              <a:t> y la función meramente práctica del conocimiento científico, al contrario que el italiano. Así mismo, el </a:t>
            </a:r>
            <a:r>
              <a:rPr lang="es-PE" dirty="0">
                <a:hlinkClick r:id="rId3"/>
              </a:rPr>
              <a:t>filósofo racionalista</a:t>
            </a:r>
            <a:r>
              <a:rPr lang="es-PE" dirty="0"/>
              <a:t>, defiende la </a:t>
            </a:r>
            <a:r>
              <a:rPr lang="es-PE" b="1" dirty="0"/>
              <a:t>necesidad de constituir una comunidad científica</a:t>
            </a:r>
            <a:r>
              <a:rPr lang="es-PE" dirty="0"/>
              <a:t> que haga avanzar en el camino de la ciencia, acercándose cada vez más a la verdad.</a:t>
            </a:r>
          </a:p>
          <a:p>
            <a:endParaRPr lang="es-PE" dirty="0"/>
          </a:p>
        </p:txBody>
      </p:sp>
    </p:spTree>
    <p:extLst>
      <p:ext uri="{BB962C8B-B14F-4D97-AF65-F5344CB8AC3E}">
        <p14:creationId xmlns:p14="http://schemas.microsoft.com/office/powerpoint/2010/main" val="1010661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728" y="187868"/>
            <a:ext cx="9902825" cy="6549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4555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fontScale="70000" lnSpcReduction="20000"/>
          </a:bodyPr>
          <a:lstStyle/>
          <a:p>
            <a:r>
              <a:rPr lang="es-PE" b="1" dirty="0"/>
              <a:t>Las 4 reglas del método</a:t>
            </a:r>
          </a:p>
          <a:p>
            <a:r>
              <a:rPr lang="es-PE" b="1" i="1" dirty="0"/>
              <a:t>Evidencia. </a:t>
            </a:r>
            <a:r>
              <a:rPr lang="es-PE" i="1" dirty="0"/>
              <a:t>No admitir como verdadera cosa alguna si no se con evidencia que lo es, es decir, evitar cuidadosamente la precipitación y la prevención, y no comprender en mis juicios nada más que lo que se presente tan clara y distintamente a mi espíritu, que no hubiese ninguna ocasión de ponerlo en duda</a:t>
            </a:r>
            <a:r>
              <a:rPr lang="es-PE" i="1" dirty="0" smtClean="0"/>
              <a:t>.</a:t>
            </a:r>
          </a:p>
          <a:p>
            <a:r>
              <a:rPr lang="es-PE" b="1" i="1" dirty="0"/>
              <a:t>Análisis.</a:t>
            </a:r>
            <a:r>
              <a:rPr lang="es-PE" i="1" dirty="0"/>
              <a:t> Dividir cada una de las dificultades que examinaré, en cuantas partes fuera posible y en cuantas requiriese su mejor </a:t>
            </a:r>
            <a:r>
              <a:rPr lang="es-PE" i="1" dirty="0" smtClean="0"/>
              <a:t>solución</a:t>
            </a:r>
          </a:p>
          <a:p>
            <a:r>
              <a:rPr lang="es-PE" b="1" i="1" dirty="0"/>
              <a:t>Síntesis.</a:t>
            </a:r>
            <a:r>
              <a:rPr lang="es-PE" i="1" dirty="0"/>
              <a:t> Conducir ordenadamente mis pensamientos, empezando por los objetos más simples y más fáciles de conocer, para ir ascendiendo gradualmente hasta el conocimiento de los más compuestos e incluso suponiendo un orden entre los que no se preceden naturalmente</a:t>
            </a:r>
            <a:r>
              <a:rPr lang="es-PE" i="1" dirty="0" smtClean="0"/>
              <a:t>.</a:t>
            </a:r>
          </a:p>
          <a:p>
            <a:r>
              <a:rPr lang="es-PE" b="1" i="1" dirty="0"/>
              <a:t>Enumeración.</a:t>
            </a:r>
            <a:r>
              <a:rPr lang="es-PE" i="1" dirty="0"/>
              <a:t> Hacer en todo unos recuentos tan integrales y unas revisiones tan generales, que llegase a estar seguro de no omitir nada</a:t>
            </a:r>
            <a:r>
              <a:rPr lang="es-PE" i="1" dirty="0" smtClean="0"/>
              <a:t>.</a:t>
            </a:r>
          </a:p>
          <a:p>
            <a:r>
              <a:rPr lang="es-PE" dirty="0"/>
              <a:t>La primera regla guarda relación directa con la duda metódica. El resto, trata del camino que lleva a la verdad: dividir en elementos simples, hasta llegar a los más complejos de manera gradual, revisando los resultados, sin dejarse nada, y comprobando la relación que existe entre cada una de las conclusiones obtenidas, es decir, hacer pruebas.</a:t>
            </a:r>
          </a:p>
        </p:txBody>
      </p:sp>
    </p:spTree>
    <p:extLst>
      <p:ext uri="{BB962C8B-B14F-4D97-AF65-F5344CB8AC3E}">
        <p14:creationId xmlns:p14="http://schemas.microsoft.com/office/powerpoint/2010/main" val="17849265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El discurso del método de Descartes – Resumen breve - Las 4 reglas del méto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954" y="164808"/>
            <a:ext cx="8924256" cy="669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746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010526" cy="6907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7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Spinoza</a:t>
            </a:r>
            <a:endParaRPr lang="es-PE" dirty="0"/>
          </a:p>
        </p:txBody>
      </p:sp>
      <p:pic>
        <p:nvPicPr>
          <p:cNvPr id="13316" name="Picture 4" descr="Image result for spinoza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97173"/>
            <a:ext cx="3174274" cy="5460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22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Hobbes</a:t>
            </a:r>
            <a:endParaRPr lang="es-PE" dirty="0"/>
          </a:p>
        </p:txBody>
      </p:sp>
      <p:pic>
        <p:nvPicPr>
          <p:cNvPr id="20482" name="Picture 2" descr="Image result for hobb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700" y="1920239"/>
            <a:ext cx="3176968" cy="405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2476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Locke</a:t>
            </a:r>
            <a:endParaRPr lang="es-PE" dirty="0"/>
          </a:p>
        </p:txBody>
      </p:sp>
      <p:pic>
        <p:nvPicPr>
          <p:cNvPr id="14340" name="Picture 4" descr="Image result for locke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6839"/>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7312" y="1027906"/>
            <a:ext cx="3086100" cy="531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678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Leibniz</a:t>
            </a:r>
            <a:endParaRPr lang="es-PE" dirty="0"/>
          </a:p>
        </p:txBody>
      </p:sp>
      <p:pic>
        <p:nvPicPr>
          <p:cNvPr id="4" name="Imagen 3"/>
          <p:cNvPicPr>
            <a:picLocks noChangeAspect="1"/>
          </p:cNvPicPr>
          <p:nvPr/>
        </p:nvPicPr>
        <p:blipFill>
          <a:blip r:embed="rId2"/>
          <a:stretch>
            <a:fillRect/>
          </a:stretch>
        </p:blipFill>
        <p:spPr>
          <a:xfrm>
            <a:off x="0" y="2005284"/>
            <a:ext cx="3400425" cy="3552825"/>
          </a:xfrm>
          <a:prstGeom prst="rect">
            <a:avLst/>
          </a:prstGeom>
        </p:spPr>
      </p:pic>
      <p:pic>
        <p:nvPicPr>
          <p:cNvPr id="1843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2547" y="1124220"/>
            <a:ext cx="3086100" cy="53149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leibniz calcula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0073" y="451121"/>
            <a:ext cx="4445849" cy="310832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for calculu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4597" y="3781695"/>
            <a:ext cx="48768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370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Berkeley</a:t>
            </a:r>
            <a:endParaRPr lang="es-PE" dirty="0"/>
          </a:p>
        </p:txBody>
      </p:sp>
      <p:pic>
        <p:nvPicPr>
          <p:cNvPr id="15362" name="Picture 2" descr="Image result for berkeley geo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0322"/>
            <a:ext cx="4704864" cy="3599769"/>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015" y="1027906"/>
            <a:ext cx="3086100" cy="531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012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err="1" smtClean="0"/>
              <a:t>Hume</a:t>
            </a:r>
            <a:endParaRPr lang="es-PE" dirty="0"/>
          </a:p>
        </p:txBody>
      </p:sp>
      <p:pic>
        <p:nvPicPr>
          <p:cNvPr id="16386" name="Picture 2" descr="https://eigenblogger.files.wordpress.com/2011/09/9-19-2011.jpg?w=5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4994"/>
            <a:ext cx="3190875"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6779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Kant</a:t>
            </a:r>
            <a:endParaRPr lang="es-PE" dirty="0"/>
          </a:p>
        </p:txBody>
      </p:sp>
      <p:pic>
        <p:nvPicPr>
          <p:cNvPr id="1945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28" y="1515291"/>
            <a:ext cx="6913336" cy="5185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031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esacc.edu/~barsp59601/text/105/graphics/modernphi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2229"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8599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Hegel</a:t>
            </a:r>
            <a:endParaRPr lang="es-PE" dirty="0"/>
          </a:p>
        </p:txBody>
      </p:sp>
      <p:pic>
        <p:nvPicPr>
          <p:cNvPr id="39938" name="Picture 2" descr="Image result for hegel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0688"/>
            <a:ext cx="3641163" cy="478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725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Marx</a:t>
            </a:r>
            <a:endParaRPr lang="es-PE" dirty="0"/>
          </a:p>
        </p:txBody>
      </p:sp>
      <p:pic>
        <p:nvPicPr>
          <p:cNvPr id="41986" name="Picture 2" descr="Image result for marx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7" y="2338251"/>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9572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J. Stuart </a:t>
            </a:r>
            <a:r>
              <a:rPr lang="es-PE" dirty="0" err="1" smtClean="0"/>
              <a:t>Mill</a:t>
            </a:r>
            <a:endParaRPr lang="es-PE" dirty="0"/>
          </a:p>
        </p:txBody>
      </p:sp>
      <p:pic>
        <p:nvPicPr>
          <p:cNvPr id="43010" name="Picture 2" descr="Image result for stuart mi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50" y="1417954"/>
            <a:ext cx="3905250"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80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mpuspress.yale.edu/keithderose/files/2015/11/Timeline-27kld0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694" y="1502229"/>
            <a:ext cx="11364623" cy="3988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163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pinimg.com/originals/6c/8a/19/6c8a193c4a7b072f5b225d3a58e116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8" y="1009105"/>
            <a:ext cx="12218998" cy="4464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3781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92754" y="2037805"/>
            <a:ext cx="11882727" cy="3043646"/>
          </a:xfrm>
          <a:prstGeom prst="rect">
            <a:avLst/>
          </a:prstGeom>
        </p:spPr>
      </p:pic>
      <p:pic>
        <p:nvPicPr>
          <p:cNvPr id="8194" name="Picture 2" descr="Image result for descartes timel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754" y="313508"/>
            <a:ext cx="2237871" cy="186182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spinoz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376" y="4470667"/>
            <a:ext cx="2275050" cy="264242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Immanuel Ka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9598" y="176668"/>
            <a:ext cx="1555659" cy="224406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mage result for Gottfried Wilhelm Leibniz"/>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129" y="4470667"/>
            <a:ext cx="2095500" cy="2524126"/>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David Hu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0332" y="4470667"/>
            <a:ext cx="209550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Image result for John Lock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8877" y="186199"/>
            <a:ext cx="1828800" cy="2116437"/>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Image result for berkeley geor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9636" y="294765"/>
            <a:ext cx="1626375" cy="2007871"/>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descr="Image result for marx"/>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28690" y="1030476"/>
            <a:ext cx="1897278" cy="1359716"/>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Image result for heg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53535" y="4470667"/>
            <a:ext cx="2752756" cy="2064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4138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878194" y="1359554"/>
            <a:ext cx="9867858" cy="2527557"/>
          </a:xfrm>
          <a:prstGeom prst="rect">
            <a:avLst/>
          </a:prstGeom>
        </p:spPr>
      </p:pic>
      <p:pic>
        <p:nvPicPr>
          <p:cNvPr id="2" name="Imagen 1"/>
          <p:cNvPicPr>
            <a:picLocks noChangeAspect="1"/>
          </p:cNvPicPr>
          <p:nvPr/>
        </p:nvPicPr>
        <p:blipFill>
          <a:blip r:embed="rId3"/>
          <a:stretch>
            <a:fillRect/>
          </a:stretch>
        </p:blipFill>
        <p:spPr>
          <a:xfrm>
            <a:off x="222069" y="6530"/>
            <a:ext cx="2676525" cy="1371600"/>
          </a:xfrm>
          <a:prstGeom prst="rect">
            <a:avLst/>
          </a:prstGeom>
        </p:spPr>
      </p:pic>
      <p:pic>
        <p:nvPicPr>
          <p:cNvPr id="3" name="Imagen 2"/>
          <p:cNvPicPr>
            <a:picLocks noChangeAspect="1"/>
          </p:cNvPicPr>
          <p:nvPr/>
        </p:nvPicPr>
        <p:blipFill>
          <a:blip r:embed="rId4"/>
          <a:stretch>
            <a:fillRect/>
          </a:stretch>
        </p:blipFill>
        <p:spPr>
          <a:xfrm>
            <a:off x="8411528" y="6530"/>
            <a:ext cx="1952625" cy="1628775"/>
          </a:xfrm>
          <a:prstGeom prst="rect">
            <a:avLst/>
          </a:prstGeom>
        </p:spPr>
      </p:pic>
      <p:pic>
        <p:nvPicPr>
          <p:cNvPr id="9218" name="Picture 2" descr="Image result for conquista del per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731154"/>
            <a:ext cx="3506560"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3.bp.blogspot.com/-akrO2s1I6kg/TwS3w2rJmcI/AAAAAAAAAmg/dgH339DvSDo/s400/EL+PER%25C3%259A+VIRREINA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6560" y="2731154"/>
            <a:ext cx="2515442"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rebelion de tupac amaru"/>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2003" y="2731154"/>
            <a:ext cx="2965244"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independencia del peru"/>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7247" y="2731154"/>
            <a:ext cx="3204753" cy="4126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2892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1282</TotalTime>
  <Words>800</Words>
  <Application>Microsoft Office PowerPoint</Application>
  <PresentationFormat>Panorámica</PresentationFormat>
  <Paragraphs>57</Paragraphs>
  <Slides>52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52</vt:i4>
      </vt:variant>
    </vt:vector>
  </HeadingPairs>
  <TitlesOfParts>
    <vt:vector size="56" baseType="lpstr">
      <vt:lpstr>Arial</vt:lpstr>
      <vt:lpstr>Calibri</vt:lpstr>
      <vt:lpstr>Calibri Light</vt:lpstr>
      <vt:lpstr>Tema de Office</vt:lpstr>
      <vt:lpstr>De la hechicería a la ciencia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Autómatas de Alquimistas: Las Cabezas descaradas o habladoras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Roger Bacon</vt:lpstr>
      <vt:lpstr>Francis Bacon</vt:lpstr>
      <vt:lpstr>Descartes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Spinoza</vt:lpstr>
      <vt:lpstr>Hobbes</vt:lpstr>
      <vt:lpstr>Locke</vt:lpstr>
      <vt:lpstr>Leibniz</vt:lpstr>
      <vt:lpstr>Berkeley</vt:lpstr>
      <vt:lpstr>Hume</vt:lpstr>
      <vt:lpstr>Kant</vt:lpstr>
      <vt:lpstr>Hegel</vt:lpstr>
      <vt:lpstr>Marx</vt:lpstr>
      <vt:lpstr>J. Stuart Mill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 la hechicería a la ciencia</dc:title>
  <dc:creator>Usuario de Windows</dc:creator>
  <cp:lastModifiedBy>Usuario de Windows</cp:lastModifiedBy>
  <cp:revision>38</cp:revision>
  <dcterms:created xsi:type="dcterms:W3CDTF">2019-10-13T11:15:49Z</dcterms:created>
  <dcterms:modified xsi:type="dcterms:W3CDTF">2019-10-14T08:38:30Z</dcterms:modified>
</cp:coreProperties>
</file>